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74" r:id="rId5"/>
    <p:sldId id="275" r:id="rId6"/>
    <p:sldId id="266" r:id="rId7"/>
    <p:sldId id="263" r:id="rId8"/>
    <p:sldId id="258" r:id="rId9"/>
    <p:sldId id="273" r:id="rId10"/>
    <p:sldId id="260" r:id="rId11"/>
    <p:sldId id="262" r:id="rId12"/>
    <p:sldId id="261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7B6947-C7E5-624D-B69D-4FB8A7643B80}">
          <p14:sldIdLst>
            <p14:sldId id="256"/>
            <p14:sldId id="257"/>
          </p14:sldIdLst>
        </p14:section>
        <p14:section name="Factors that Induce Stress" id="{00257BAF-9F26-C64F-B9CB-D54246D56A8A}">
          <p14:sldIdLst>
            <p14:sldId id="264"/>
            <p14:sldId id="274"/>
            <p14:sldId id="275"/>
            <p14:sldId id="266"/>
          </p14:sldIdLst>
        </p14:section>
        <p14:section name="Stress Physiology" id="{3C18AF89-5420-8041-B661-B7BDEEF751A7}">
          <p14:sldIdLst>
            <p14:sldId id="263"/>
            <p14:sldId id="258"/>
            <p14:sldId id="273"/>
            <p14:sldId id="260"/>
            <p14:sldId id="262"/>
            <p14:sldId id="261"/>
          </p14:sldIdLst>
        </p14:section>
        <p14:section name="Stress and Eating Habbits" id="{BDCABA86-D036-4F4C-B0B9-22375689862F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2682"/>
  </p:normalViewPr>
  <p:slideViewPr>
    <p:cSldViewPr snapToGrid="0" snapToObjects="1">
      <p:cViewPr varScale="1">
        <p:scale>
          <a:sx n="90" d="100"/>
          <a:sy n="90" d="100"/>
        </p:scale>
        <p:origin x="232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CD404-5A1F-1248-93F8-98A17A16A9A2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1FAAF-723E-584A-9354-6274A09CE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0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initial effects of stress, diverting</a:t>
            </a:r>
            <a:r>
              <a:rPr lang="en-US" baseline="0" dirty="0" smtClean="0"/>
              <a:t> energy away from food seeking behavior</a:t>
            </a:r>
          </a:p>
          <a:p>
            <a:r>
              <a:rPr lang="en-US" baseline="0" dirty="0" smtClean="0"/>
              <a:t>Ongoing stressful events need more food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FAAF-723E-584A-9354-6274A09CE1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similarities</a:t>
            </a:r>
            <a:r>
              <a:rPr lang="en-US" baseline="0" dirty="0" smtClean="0"/>
              <a:t> and differences between cortisol and epinephrine.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Spend some time, talking about why these differences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1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Participants entered a room, said there were leftover snacks.  They were asked to solve either</a:t>
            </a:r>
            <a:r>
              <a:rPr lang="en-US" baseline="0" dirty="0" smtClean="0"/>
              <a:t> a solvable (unstressed) or unsolvable anagram (stressed)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FAAF-723E-584A-9354-6274A09CE1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72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Females report </a:t>
            </a:r>
            <a:r>
              <a:rPr lang="en-US" dirty="0" err="1" smtClean="0"/>
              <a:t>hyperphagia</a:t>
            </a:r>
            <a:r>
              <a:rPr lang="en-US" dirty="0" smtClean="0"/>
              <a:t> for sweets and chocolate</a:t>
            </a:r>
          </a:p>
          <a:p>
            <a:r>
              <a:rPr lang="en-US" dirty="0" smtClean="0"/>
              <a:t>Dieters</a:t>
            </a:r>
            <a:r>
              <a:rPr lang="en-US" baseline="0" dirty="0" smtClean="0"/>
              <a:t> were more likely to report </a:t>
            </a:r>
            <a:r>
              <a:rPr lang="en-US" baseline="0" dirty="0" err="1" smtClean="0"/>
              <a:t>hyperphagia</a:t>
            </a:r>
            <a:r>
              <a:rPr lang="en-US" baseline="0" dirty="0" smtClean="0"/>
              <a:t> for breads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FAAF-723E-584A-9354-6274A09CE1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COBWEBS model</a:t>
            </a:r>
          </a:p>
          <a:p>
            <a:r>
              <a:rPr lang="en-US" dirty="0" smtClean="0"/>
              <a:t>Acceptance interventions</a:t>
            </a:r>
            <a:r>
              <a:rPr lang="en-US" baseline="0" dirty="0" smtClean="0"/>
              <a:t> such as healthy at any size</a:t>
            </a:r>
            <a:br>
              <a:rPr lang="en-US" baseline="0" dirty="0" smtClean="0"/>
            </a:br>
            <a:r>
              <a:rPr lang="en-US" baseline="0" dirty="0" smtClean="0"/>
              <a:t>Exercise reduces stress, but stigma is associated with exercise avoidance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1FAAF-723E-584A-9354-6274A09CE1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3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11D8-121E-8544-9191-26E985628F1F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6FE27-37F5-B342-9A0B-BF4EB55D2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Physiological Role of Stress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Stress Hormones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52" y="1991360"/>
            <a:ext cx="3128400" cy="3956778"/>
          </a:xfrm>
          <a:prstGeom prst="rect">
            <a:avLst/>
          </a:prstGeom>
        </p:spPr>
      </p:pic>
      <p:pic>
        <p:nvPicPr>
          <p:cNvPr id="4" name="Picture 3" descr="epinephrine-gluco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04" y="1991360"/>
            <a:ext cx="3128400" cy="2885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3300" y="1600200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Cortisol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101" y="1600200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Epinephrine</a:t>
            </a:r>
          </a:p>
        </p:txBody>
      </p:sp>
    </p:spTree>
    <p:extLst>
      <p:ext uri="{BB962C8B-B14F-4D97-AF65-F5344CB8AC3E}">
        <p14:creationId xmlns:p14="http://schemas.microsoft.com/office/powerpoint/2010/main" val="12705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levels fluctuate over the 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82" y="1690688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2882" y="5576889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Scheer</a:t>
            </a:r>
            <a:r>
              <a:rPr lang="en-US" dirty="0"/>
              <a:t> F AJL, Hilton MF, </a:t>
            </a:r>
            <a:r>
              <a:rPr lang="en-US" dirty="0" err="1"/>
              <a:t>Mantzoros</a:t>
            </a:r>
            <a:r>
              <a:rPr lang="en-US" dirty="0"/>
              <a:t> CS, Shea S A 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82200" y="1939023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Normal</a:t>
            </a:r>
          </a:p>
          <a:p>
            <a:r>
              <a:rPr lang="en-US" dirty="0">
                <a:solidFill>
                  <a:srgbClr val="FF0000"/>
                </a:solidFill>
              </a:rPr>
              <a:t>Sleep disrupted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8495"/>
            <a:ext cx="5330693" cy="4101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061" y="5576889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10176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Physiological effects </a:t>
            </a:r>
            <a:r>
              <a:rPr lang="en-US" dirty="0" smtClean="0"/>
              <a:t>of cortisol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9750" cy="4351338"/>
          </a:xfrm>
        </p:spPr>
        <p:txBody>
          <a:bodyPr/>
          <a:lstStyle/>
          <a:p>
            <a:r>
              <a:rPr lang="en-US" dirty="0" smtClean="0"/>
              <a:t>Increased blood glucose</a:t>
            </a:r>
          </a:p>
          <a:p>
            <a:r>
              <a:rPr lang="en-US" dirty="0" smtClean="0"/>
              <a:t>Muscle breakdown (weakness)</a:t>
            </a:r>
          </a:p>
          <a:p>
            <a:r>
              <a:rPr lang="en-US" dirty="0" smtClean="0"/>
              <a:t>Fat redistribution</a:t>
            </a:r>
          </a:p>
          <a:p>
            <a:pPr lvl="1"/>
            <a:r>
              <a:rPr lang="en-US" dirty="0" smtClean="0"/>
              <a:t>Increased liver fat</a:t>
            </a:r>
          </a:p>
          <a:p>
            <a:r>
              <a:rPr lang="en-US" dirty="0"/>
              <a:t>Increased sensitivity to </a:t>
            </a:r>
            <a:r>
              <a:rPr lang="en-US" dirty="0" smtClean="0"/>
              <a:t>adrenaline</a:t>
            </a:r>
            <a:endParaRPr lang="en-US" dirty="0" smtClean="0"/>
          </a:p>
          <a:p>
            <a:r>
              <a:rPr lang="en-US" dirty="0" smtClean="0"/>
              <a:t>Increased appetite</a:t>
            </a:r>
          </a:p>
        </p:txBody>
      </p:sp>
      <p:pic>
        <p:nvPicPr>
          <p:cNvPr id="5" name="Picture 4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40" y="1505585"/>
            <a:ext cx="3128400" cy="39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and Eating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Chronic Stress on Appetite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233863" cy="4351338"/>
          </a:xfrm>
        </p:spPr>
        <p:txBody>
          <a:bodyPr/>
          <a:lstStyle/>
          <a:p>
            <a:r>
              <a:rPr lang="en-US" dirty="0" smtClean="0"/>
              <a:t>Effects on energy expenditure mediated by reductions in muscle</a:t>
            </a:r>
          </a:p>
          <a:p>
            <a:r>
              <a:rPr lang="en-US" dirty="0" smtClean="0"/>
              <a:t>Stress </a:t>
            </a:r>
            <a:r>
              <a:rPr lang="en-US" dirty="0" smtClean="0"/>
              <a:t>or prescribed glucocorticoids have a strong </a:t>
            </a:r>
            <a:r>
              <a:rPr lang="en-US" dirty="0" err="1" smtClean="0"/>
              <a:t>hyperphagic</a:t>
            </a:r>
            <a:r>
              <a:rPr lang="en-US" dirty="0" smtClean="0"/>
              <a:t> effect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0667"/>
          <a:stretch/>
        </p:blipFill>
        <p:spPr>
          <a:xfrm>
            <a:off x="6245224" y="1690688"/>
            <a:ext cx="4559300" cy="3170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4635" y="5057775"/>
            <a:ext cx="49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Response to injected </a:t>
            </a:r>
            <a:r>
              <a:rPr lang="en-US" dirty="0" err="1" smtClean="0"/>
              <a:t>Corticotropin</a:t>
            </a:r>
            <a:r>
              <a:rPr lang="en-US" dirty="0" smtClean="0"/>
              <a:t> Releasing Hormone (CRH) in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0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Glucocorticoids on Eating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4850" y="1825625"/>
            <a:ext cx="6838950" cy="4351338"/>
          </a:xfrm>
        </p:spPr>
        <p:txBody>
          <a:bodyPr/>
          <a:lstStyle/>
          <a:p>
            <a:r>
              <a:rPr lang="en-US" dirty="0" smtClean="0"/>
              <a:t>Increased CORT increases intake of lard (“calorie dense) but not chow (”healthy”)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2551"/>
            <a:ext cx="3298000" cy="4824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903" y="6300788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Increasing CORT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51288" y="1506022"/>
            <a:ext cx="71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Chow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13356" y="4001294"/>
            <a:ext cx="59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Lard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50" y="2886870"/>
            <a:ext cx="4406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in Stress Responses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2422525"/>
            <a:ext cx="4437063" cy="1949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25" y="1393825"/>
            <a:ext cx="4749800" cy="229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86663" y="3477309"/>
            <a:ext cx="282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Men: 33.9% ate more </a:t>
            </a:r>
            <a:r>
              <a:rPr lang="en-US" dirty="0" smtClean="0"/>
              <a:t>food</a:t>
            </a:r>
            <a:endParaRPr lang="en-US" dirty="0" smtClean="0"/>
          </a:p>
          <a:p>
            <a:r>
              <a:rPr lang="en-US" dirty="0" smtClean="0"/>
              <a:t>Women: </a:t>
            </a:r>
            <a:r>
              <a:rPr lang="en-US" dirty="0" smtClean="0"/>
              <a:t>55</a:t>
            </a:r>
            <a:r>
              <a:rPr lang="en-US" dirty="0" smtClean="0"/>
              <a:t>% ate more </a:t>
            </a:r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4498"/>
          <a:stretch/>
        </p:blipFill>
        <p:spPr>
          <a:xfrm>
            <a:off x="4738688" y="4235945"/>
            <a:ext cx="7315200" cy="24864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44113" y="5657850"/>
            <a:ext cx="1571625" cy="5429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00338" y="4235945"/>
            <a:ext cx="8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During Exam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8088" y="4235944"/>
            <a:ext cx="88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Exam</a:t>
            </a:r>
          </a:p>
        </p:txBody>
      </p:sp>
    </p:spTree>
    <p:extLst>
      <p:ext uri="{BB962C8B-B14F-4D97-AF65-F5344CB8AC3E}">
        <p14:creationId xmlns:p14="http://schemas.microsoft.com/office/powerpoint/2010/main" val="141456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Associations between Stress and Weight Stigma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00774" y="1825625"/>
            <a:ext cx="5153025" cy="4351338"/>
          </a:xfrm>
        </p:spPr>
        <p:txBody>
          <a:bodyPr/>
          <a:lstStyle/>
          <a:p>
            <a:r>
              <a:rPr lang="en-US" dirty="0" smtClean="0"/>
              <a:t>COBWEBS model: </a:t>
            </a:r>
            <a:r>
              <a:rPr lang="en-US" u="sng" dirty="0" smtClean="0"/>
              <a:t>c</a:t>
            </a:r>
            <a:r>
              <a:rPr lang="en-US" dirty="0" smtClean="0"/>
              <a:t>yclic </a:t>
            </a:r>
            <a:r>
              <a:rPr lang="en-US" u="sng" dirty="0" smtClean="0"/>
              <a:t>ob</a:t>
            </a:r>
            <a:r>
              <a:rPr lang="en-US" dirty="0" smtClean="0"/>
              <a:t>esity/</a:t>
            </a:r>
            <a:r>
              <a:rPr lang="en-US" u="sng" dirty="0" smtClean="0"/>
              <a:t>we</a:t>
            </a:r>
            <a:r>
              <a:rPr lang="en-US" dirty="0" smtClean="0"/>
              <a:t>ight-</a:t>
            </a:r>
            <a:r>
              <a:rPr lang="en-US" u="sng" dirty="0" smtClean="0"/>
              <a:t>b</a:t>
            </a:r>
            <a:r>
              <a:rPr lang="en-US" dirty="0" smtClean="0"/>
              <a:t>ased </a:t>
            </a:r>
            <a:r>
              <a:rPr lang="en-US" u="sng" dirty="0" smtClean="0"/>
              <a:t>s</a:t>
            </a:r>
            <a:r>
              <a:rPr lang="en-US" dirty="0" smtClean="0"/>
              <a:t>tigma</a:t>
            </a:r>
          </a:p>
          <a:p>
            <a:r>
              <a:rPr lang="en-US" dirty="0" smtClean="0"/>
              <a:t>Think of some strategies </a:t>
            </a:r>
            <a:r>
              <a:rPr lang="en-US" dirty="0" smtClean="0"/>
              <a:t>for breaking this cycle</a:t>
            </a:r>
          </a:p>
          <a:p>
            <a:pPr lvl="1"/>
            <a:r>
              <a:rPr lang="en-US" dirty="0" smtClean="0"/>
              <a:t>Weight loss</a:t>
            </a:r>
          </a:p>
          <a:p>
            <a:pPr lvl="1"/>
            <a:r>
              <a:rPr lang="en-US" dirty="0" smtClean="0"/>
              <a:t>Exercise</a:t>
            </a:r>
          </a:p>
          <a:p>
            <a:pPr lvl="1"/>
            <a:r>
              <a:rPr lang="en-US" dirty="0" smtClean="0"/>
              <a:t>Self-perception of body weight</a:t>
            </a:r>
          </a:p>
          <a:p>
            <a:pPr lvl="1"/>
            <a:r>
              <a:rPr lang="en-US" dirty="0" smtClean="0"/>
              <a:t>Acceptance interventions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6913"/>
            <a:ext cx="5054600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5100" y="3600449"/>
            <a:ext cx="5029200" cy="3114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6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the physiological mechanisms of chronic and acute stress responses</a:t>
            </a:r>
          </a:p>
          <a:p>
            <a:r>
              <a:rPr lang="en-US" dirty="0" smtClean="0"/>
              <a:t>Explain how physiological changes associated with stress can are linked to appetite, fat mobilization and diabetes</a:t>
            </a:r>
          </a:p>
          <a:p>
            <a:r>
              <a:rPr lang="en-US" dirty="0" smtClean="0"/>
              <a:t>Understand the relationship between endogenous mediators of stress and commonly prescribed glucocorticoid medications</a:t>
            </a:r>
          </a:p>
          <a:p>
            <a:r>
              <a:rPr lang="en-US" dirty="0" smtClean="0"/>
              <a:t>Evaluate the role of weight stigma and chronic stress in obesity</a:t>
            </a:r>
          </a:p>
          <a:p>
            <a:r>
              <a:rPr lang="en-US" dirty="0" smtClean="0"/>
              <a:t>Describe the links between adverse </a:t>
            </a:r>
            <a:r>
              <a:rPr lang="en-US" dirty="0"/>
              <a:t>childhood events on the risk of obesity</a:t>
            </a:r>
          </a:p>
        </p:txBody>
      </p:sp>
    </p:spTree>
    <p:extLst>
      <p:ext uri="{BB962C8B-B14F-4D97-AF65-F5344CB8AC3E}">
        <p14:creationId xmlns:p14="http://schemas.microsoft.com/office/powerpoint/2010/main" val="19088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the physiological mechanisms of chronic and acute stress responses</a:t>
            </a:r>
          </a:p>
          <a:p>
            <a:r>
              <a:rPr lang="en-US" dirty="0" smtClean="0"/>
              <a:t>Explain how physiological changes associated with stress can are linked to appetite, fat mobilization and diabetes</a:t>
            </a:r>
          </a:p>
          <a:p>
            <a:r>
              <a:rPr lang="en-US" dirty="0" smtClean="0"/>
              <a:t>Understand the relationship between endogenous mediators of stress and commonly prescribed glucocorticoid medications</a:t>
            </a:r>
          </a:p>
          <a:p>
            <a:r>
              <a:rPr lang="en-US" dirty="0" smtClean="0"/>
              <a:t>Evaluate the role of weight stigma and chronic stress in obesity</a:t>
            </a:r>
          </a:p>
          <a:p>
            <a:r>
              <a:rPr lang="en-US" dirty="0" smtClean="0"/>
              <a:t>Describe the links between adverse </a:t>
            </a:r>
            <a:r>
              <a:rPr lang="en-US" dirty="0"/>
              <a:t>childhood events on the risk of obesity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Inducers of Stress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6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stress?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348163" cy="4351338"/>
          </a:xfrm>
        </p:spPr>
        <p:txBody>
          <a:bodyPr/>
          <a:lstStyle/>
          <a:p>
            <a:r>
              <a:rPr lang="en-US" dirty="0" smtClean="0"/>
              <a:t>Take a few minutes reflecting on things that cause stress, and how you respond to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63" y="0"/>
            <a:ext cx="692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Common Sources </a:t>
            </a:r>
            <a:r>
              <a:rPr lang="en-US" dirty="0" smtClean="0"/>
              <a:t>of Stress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Intrinsic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Sleep quality</a:t>
            </a:r>
          </a:p>
          <a:p>
            <a:r>
              <a:rPr lang="en-US" dirty="0" smtClean="0"/>
              <a:t>Self-actualization</a:t>
            </a:r>
          </a:p>
          <a:p>
            <a:r>
              <a:rPr lang="en-US" dirty="0" smtClean="0"/>
              <a:t>Chronic Illness</a:t>
            </a:r>
          </a:p>
          <a:p>
            <a:r>
              <a:rPr lang="en-US" dirty="0" smtClean="0"/>
              <a:t>Social isolation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Extrinsic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Neighborhood safety</a:t>
            </a:r>
          </a:p>
          <a:p>
            <a:r>
              <a:rPr lang="en-US" dirty="0" smtClean="0"/>
              <a:t>Conflict</a:t>
            </a:r>
          </a:p>
          <a:p>
            <a:r>
              <a:rPr lang="en-US" dirty="0" smtClean="0"/>
              <a:t>Work demands</a:t>
            </a:r>
          </a:p>
          <a:p>
            <a:r>
              <a:rPr lang="en-US" dirty="0" smtClean="0"/>
              <a:t>Food insecurity</a:t>
            </a:r>
          </a:p>
          <a:p>
            <a:r>
              <a:rPr lang="en-US" dirty="0" smtClean="0"/>
              <a:t>Lack of social support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4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adverse childhood experiences on obesity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0125" y="1825625"/>
            <a:ext cx="10353675" cy="4351338"/>
          </a:xfrm>
        </p:spPr>
        <p:txBody>
          <a:bodyPr/>
          <a:lstStyle/>
          <a:p>
            <a:r>
              <a:rPr lang="en-US" dirty="0" smtClean="0"/>
              <a:t>Some traumatic events</a:t>
            </a:r>
          </a:p>
          <a:p>
            <a:pPr lvl="1"/>
            <a:r>
              <a:rPr lang="en-US" dirty="0" smtClean="0"/>
              <a:t>Poor parenting</a:t>
            </a:r>
          </a:p>
          <a:p>
            <a:pPr lvl="1"/>
            <a:r>
              <a:rPr lang="en-US" dirty="0" smtClean="0"/>
              <a:t>Divorce</a:t>
            </a:r>
          </a:p>
          <a:p>
            <a:pPr lvl="1"/>
            <a:r>
              <a:rPr lang="en-US" dirty="0" smtClean="0"/>
              <a:t>Poor mental health</a:t>
            </a:r>
          </a:p>
          <a:p>
            <a:pPr lvl="1"/>
            <a:r>
              <a:rPr lang="en-US" dirty="0" smtClean="0"/>
              <a:t>Chronic illnesses in family</a:t>
            </a:r>
          </a:p>
          <a:p>
            <a:pPr lvl="1"/>
            <a:r>
              <a:rPr lang="en-US" dirty="0" smtClean="0"/>
              <a:t>Domestic violence</a:t>
            </a:r>
          </a:p>
          <a:p>
            <a:pPr lvl="1"/>
            <a:r>
              <a:rPr lang="en-US" dirty="0" smtClean="0"/>
              <a:t>Child abuse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556250"/>
            <a:ext cx="9753600" cy="100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4856165"/>
            <a:ext cx="97282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13" y="1132003"/>
            <a:ext cx="5691187" cy="37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Physiological Responses to Stress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and Cortisol are Stress Hormones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50100" y="1825625"/>
            <a:ext cx="4203700" cy="4351338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pPr lvl="1"/>
            <a:r>
              <a:rPr lang="en-US" dirty="0" smtClean="0"/>
              <a:t>Blood </a:t>
            </a:r>
            <a:r>
              <a:rPr lang="en-US" dirty="0" err="1" smtClean="0"/>
              <a:t>presure</a:t>
            </a:r>
            <a:r>
              <a:rPr lang="en-US" dirty="0" smtClean="0"/>
              <a:t>/heart rate</a:t>
            </a:r>
          </a:p>
          <a:p>
            <a:pPr lvl="1"/>
            <a:r>
              <a:rPr lang="en-US" dirty="0" err="1" smtClean="0"/>
              <a:t>Bronchiodilation</a:t>
            </a:r>
            <a:endParaRPr lang="en-US" dirty="0" smtClean="0"/>
          </a:p>
          <a:p>
            <a:pPr lvl="1"/>
            <a:r>
              <a:rPr lang="en-US" dirty="0" smtClean="0"/>
              <a:t>Reduced digestion</a:t>
            </a:r>
          </a:p>
          <a:p>
            <a:r>
              <a:rPr lang="en-US" dirty="0" smtClean="0"/>
              <a:t>Cortisol</a:t>
            </a:r>
          </a:p>
          <a:p>
            <a:pPr lvl="1"/>
            <a:r>
              <a:rPr lang="en-US" dirty="0" smtClean="0"/>
              <a:t>Appetite</a:t>
            </a:r>
          </a:p>
          <a:p>
            <a:pPr lvl="1"/>
            <a:r>
              <a:rPr lang="en-US" dirty="0" smtClean="0"/>
              <a:t>Increased blood glucose</a:t>
            </a:r>
          </a:p>
          <a:p>
            <a:pPr lvl="1"/>
            <a:r>
              <a:rPr lang="en-US" dirty="0" smtClean="0"/>
              <a:t>Proteins/Fat broken 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5606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2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365125"/>
            <a:ext cx="10996612" cy="1325563"/>
          </a:xfrm>
        </p:spPr>
        <p:txBody>
          <a:bodyPr/>
          <a:lstStyle/>
          <a:p>
            <a:r>
              <a:rPr lang="en-US" dirty="0" smtClean="0"/>
              <a:t>The Hypothalamic-Pituitary Adrenal (HPA)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3924300" y="1447800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558</Words>
  <Application>Microsoft Macintosh PowerPoint</Application>
  <PresentationFormat>Widescreen</PresentationFormat>
  <Paragraphs>101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Physiological Role of Stress</vt:lpstr>
      <vt:lpstr>Learning Objectives</vt:lpstr>
      <vt:lpstr>Inducers of Stress</vt:lpstr>
      <vt:lpstr>What is stress?</vt:lpstr>
      <vt:lpstr>Some Common Sources of Stress</vt:lpstr>
      <vt:lpstr>Effects of adverse childhood experiences on obesity</vt:lpstr>
      <vt:lpstr>Physiological Responses to Stress</vt:lpstr>
      <vt:lpstr>Adrenaline and Cortisol are Stress Hormones</vt:lpstr>
      <vt:lpstr>The Hypothalamic-Pituitary Adrenal (HPA) Axis</vt:lpstr>
      <vt:lpstr>Metabolic Roles of Stress Hormones</vt:lpstr>
      <vt:lpstr>Cortisol levels fluctuate over the day</vt:lpstr>
      <vt:lpstr>Physiological effects of cortisol</vt:lpstr>
      <vt:lpstr>Cortisol and Eating</vt:lpstr>
      <vt:lpstr>Effects of Chronic Stress on Appetite</vt:lpstr>
      <vt:lpstr>Effects of Glucocorticoids on Eating Behaviors</vt:lpstr>
      <vt:lpstr>Variations in Stress Responses</vt:lpstr>
      <vt:lpstr>Associations between Stress and Weight Stigma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12</cp:revision>
  <cp:lastPrinted>2017-10-10T12:51:11Z</cp:lastPrinted>
  <dcterms:created xsi:type="dcterms:W3CDTF">2017-10-09T18:43:46Z</dcterms:created>
  <dcterms:modified xsi:type="dcterms:W3CDTF">2017-10-10T12:51:15Z</dcterms:modified>
</cp:coreProperties>
</file>